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Lst>
  <p:sldSz cx="43891200" cy="32918400"/>
  <p:notesSz cx="6858000" cy="9144000"/>
  <p:embeddedFontLst>
    <p:embeddedFont>
      <p:font typeface="Bree Serif" panose="020B0604020202020204" charset="0"/>
      <p:regular r:id="rId3"/>
    </p:embeddedFont>
    <p:embeddedFont>
      <p:font typeface="Calibri" panose="020F0502020204030204" pitchFamily="34" charset="0"/>
      <p:regular r:id="rId4"/>
      <p:bold r:id="rId5"/>
      <p:italic r:id="rId6"/>
      <p:boldItalic r:id="rId7"/>
    </p:embeddedFont>
  </p:embeddedFontLst>
  <p:custDataLst>
    <p:tags r:id="rId8"/>
  </p:custDataLst>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1"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0"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C50"/>
    <a:srgbClr val="7A1C1C"/>
    <a:srgbClr val="8B1717"/>
    <a:srgbClr val="B51F1F"/>
    <a:srgbClr val="EF5757"/>
    <a:srgbClr val="F27676"/>
    <a:srgbClr val="B41E1E"/>
    <a:srgbClr val="F59696"/>
    <a:srgbClr val="0033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1" d="100"/>
          <a:sy n="21" d="100"/>
        </p:scale>
        <p:origin x="516" y="24"/>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1" cy="7056120"/>
          </a:xfrm>
        </p:spPr>
        <p:txBody>
          <a:bodyPr/>
          <a:lstStyle/>
          <a:p>
            <a:r>
              <a:rPr lang="en-US"/>
              <a:t>Click to edit Master title style</a:t>
            </a:r>
          </a:p>
        </p:txBody>
      </p:sp>
      <p:sp>
        <p:nvSpPr>
          <p:cNvPr id="3" name="Subtitle 2"/>
          <p:cNvSpPr>
            <a:spLocks noGrp="1"/>
          </p:cNvSpPr>
          <p:nvPr>
            <p:ph type="subTitle" idx="1"/>
          </p:nvPr>
        </p:nvSpPr>
        <p:spPr>
          <a:xfrm>
            <a:off x="6583680" y="18653761"/>
            <a:ext cx="30723839"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1"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9272B4-7553-4446-919C-DDAC3A89012F}"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40425861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38441289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131826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39"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24075845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42626973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1"/>
            <a:ext cx="37307521"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4"/>
            <a:ext cx="37307521"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1"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272B4-7553-4446-919C-DDAC3A89012F}"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29236397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1"/>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1" y="7680963"/>
            <a:ext cx="19385280" cy="21724621"/>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9272B4-7553-4446-919C-DDAC3A89012F}"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7502452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1"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1"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1"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9272B4-7553-4446-919C-DDAC3A89012F}"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18369272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9272B4-7553-4446-919C-DDAC3A89012F}"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16727369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72B4-7553-4446-919C-DDAC3A89012F}"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15571957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39"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1"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DA9272B4-7553-4446-919C-DDAC3A89012F}"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19320214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1"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1" cy="19751039"/>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1"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1"/>
            <a:ext cx="26334721"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1"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DA9272B4-7553-4446-919C-DDAC3A89012F}"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‹Nº›</a:t>
            </a:fld>
            <a:endParaRPr lang="en-US"/>
          </a:p>
        </p:txBody>
      </p:sp>
    </p:spTree>
    <p:extLst>
      <p:ext uri="{BB962C8B-B14F-4D97-AF65-F5344CB8AC3E}">
        <p14:creationId xmlns:p14="http://schemas.microsoft.com/office/powerpoint/2010/main" val="36928257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79"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79" cy="21724621"/>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A9272B4-7553-4446-919C-DDAC3A89012F}" type="datetimeFigureOut">
              <a:rPr lang="en-US" smtClean="0"/>
              <a:t>4/9/2019</a:t>
            </a:fld>
            <a:endParaRPr lang="en-US"/>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F9EBA60-3297-4EF1-8725-D07B72916CFD}" type="slidenum">
              <a:rPr lang="en-US" smtClean="0"/>
              <a:t>‹Nº›</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comprehensivecrimson  Size: 48x36</a:t>
            </a:r>
          </a:p>
        </p:txBody>
      </p:sp>
    </p:spTree>
    <p:extLst>
      <p:ext uri="{BB962C8B-B14F-4D97-AF65-F5344CB8AC3E}">
        <p14:creationId xmlns:p14="http://schemas.microsoft.com/office/powerpoint/2010/main" val="184672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39"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1"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1"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www.niddk.nih.gov/health-information/informacion-de-la-salud/diabetes/informacion-general/que-e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58418"/>
            <a:ext cx="43891200" cy="27859982"/>
          </a:xfrm>
          <a:prstGeom prst="rect">
            <a:avLst/>
          </a:prstGeom>
          <a:gradFill>
            <a:gsLst>
              <a:gs pos="100000">
                <a:srgbClr val="7A1C1C"/>
              </a:gs>
              <a:gs pos="54000">
                <a:srgbClr val="B51F1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angle 26"/>
          <p:cNvSpPr/>
          <p:nvPr/>
        </p:nvSpPr>
        <p:spPr>
          <a:xfrm>
            <a:off x="860663" y="9280137"/>
            <a:ext cx="9791700" cy="9914916"/>
          </a:xfrm>
          <a:prstGeom prst="rect">
            <a:avLst/>
          </a:prstGeom>
          <a:solidFill>
            <a:srgbClr val="2D3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a:solidFill>
                <a:schemeClr val="tx1"/>
              </a:solidFill>
            </a:endParaRPr>
          </a:p>
        </p:txBody>
      </p:sp>
      <p:sp>
        <p:nvSpPr>
          <p:cNvPr id="30" name="Rectangle 29"/>
          <p:cNvSpPr/>
          <p:nvPr/>
        </p:nvSpPr>
        <p:spPr>
          <a:xfrm>
            <a:off x="860663" y="8565086"/>
            <a:ext cx="9791700" cy="839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rgbClr val="2D3C50"/>
                </a:solidFill>
                <a:latin typeface="Bree Serif" panose="02000503040000020004" pitchFamily="2" charset="0"/>
              </a:rPr>
              <a:t>RESÚMEN</a:t>
            </a:r>
          </a:p>
        </p:txBody>
      </p:sp>
      <p:sp>
        <p:nvSpPr>
          <p:cNvPr id="32" name="TextBox 31"/>
          <p:cNvSpPr txBox="1"/>
          <p:nvPr/>
        </p:nvSpPr>
        <p:spPr>
          <a:xfrm>
            <a:off x="930034" y="9684757"/>
            <a:ext cx="9372600" cy="9510296"/>
          </a:xfrm>
          <a:prstGeom prst="rect">
            <a:avLst/>
          </a:prstGeom>
          <a:noFill/>
        </p:spPr>
        <p:txBody>
          <a:bodyPr wrap="square" rtlCol="0">
            <a:spAutoFit/>
          </a:bodyPr>
          <a:lstStyle/>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La diabetes es una enfermedad que se presenta cuando el nivel de glucosa en la sangre es alto. La glucosa en la sangre es la principal fuente de energía y proviene de los alimentos. La insulina, una hormona que produce el páncreas, ayuda a que la glucosa de los alimentos ingrese en las células para usarse como energía. Los síntomas de la diabetes incluyen:</a:t>
            </a:r>
          </a:p>
          <a:p>
            <a:pPr lvl="0" algn="just"/>
            <a:endParaRPr lang="es-ES" sz="3600" dirty="0">
              <a:solidFill>
                <a:schemeClr val="bg1"/>
              </a:solidFill>
              <a:latin typeface="Bree Serif" panose="020B0604020202020204" charset="0"/>
              <a:ea typeface="Open Sans" panose="020B0606030504020204" pitchFamily="34" charset="0"/>
              <a:cs typeface="Open Sans" panose="020B0606030504020204" pitchFamily="34" charset="0"/>
            </a:endParaRPr>
          </a:p>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aumento de la sed y de las ganas de orinar</a:t>
            </a:r>
          </a:p>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aumento del apetito</a:t>
            </a:r>
          </a:p>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fatiga* visión borrosa </a:t>
            </a:r>
          </a:p>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entumecimiento u hormigueo en las manos o los pies</a:t>
            </a:r>
          </a:p>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úlceras que no cicatrizan</a:t>
            </a:r>
          </a:p>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pérdida de peso sin razón aparente</a:t>
            </a:r>
          </a:p>
        </p:txBody>
      </p:sp>
      <p:sp>
        <p:nvSpPr>
          <p:cNvPr id="33" name="TextBox 32"/>
          <p:cNvSpPr txBox="1"/>
          <p:nvPr/>
        </p:nvSpPr>
        <p:spPr>
          <a:xfrm>
            <a:off x="918830" y="21783106"/>
            <a:ext cx="9722327" cy="10064294"/>
          </a:xfrm>
          <a:prstGeom prst="rect">
            <a:avLst/>
          </a:prstGeom>
          <a:solidFill>
            <a:schemeClr val="tx1">
              <a:lumMod val="65000"/>
              <a:lumOff val="35000"/>
            </a:schemeClr>
          </a:solidFill>
        </p:spPr>
        <p:txBody>
          <a:bodyPr wrap="square" rtlCol="0">
            <a:spAutoFit/>
          </a:bodyPr>
          <a:lstStyle/>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La diabetes es una enfermedad que actualmente es de gran importancia en todo el mundo puesto que se da en países subdesarrollado, desarrollados y en vía de desarrollo, lo cual predispone a muchas personas, puesto que es considerada una enfermedad que tiene como factor de riesgo la genética, mala alimentación, falta de ejercicio, obesidad, entre muchas otras que a diario todos hacemos. Es una enfermedad que tiene muchos orígenes, uno de ellos puede ser autoinmune, es decir que nuestro mismo cuerpo ataca a la glándula productora de insulina (páncreas) o a los receptores de esta misma enzima. Por otro lado el sistema inmune también cumple un papel importante en la diabetes como enfermedad.</a:t>
            </a:r>
          </a:p>
          <a:p>
            <a:pPr lvl="0" algn="just"/>
            <a:endParaRPr lang="en-US" sz="3600" dirty="0">
              <a:solidFill>
                <a:schemeClr val="bg1"/>
              </a:solidFill>
              <a:latin typeface="Bree Serif" panose="020B0604020202020204" charset="0"/>
              <a:ea typeface="Open Sans" panose="020B0606030504020204" pitchFamily="34" charset="0"/>
              <a:cs typeface="Open Sans" panose="020B0606030504020204" pitchFamily="34" charset="0"/>
            </a:endParaRPr>
          </a:p>
        </p:txBody>
      </p:sp>
      <p:sp>
        <p:nvSpPr>
          <p:cNvPr id="75" name="Rectangle 74"/>
          <p:cNvSpPr/>
          <p:nvPr/>
        </p:nvSpPr>
        <p:spPr>
          <a:xfrm>
            <a:off x="914794" y="20579512"/>
            <a:ext cx="9791700" cy="839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2D3C50"/>
                </a:solidFill>
                <a:latin typeface="Bree Serif" panose="02000503040000020004" pitchFamily="2" charset="0"/>
              </a:rPr>
              <a:t>INTRODUCCIÓN</a:t>
            </a:r>
          </a:p>
        </p:txBody>
      </p:sp>
      <p:sp>
        <p:nvSpPr>
          <p:cNvPr id="18" name="TextBox 17">
            <a:extLst>
              <a:ext uri="{FF2B5EF4-FFF2-40B4-BE49-F238E27FC236}">
                <a16:creationId xmlns:a16="http://schemas.microsoft.com/office/drawing/2014/main" id="{F11B3E59-AE53-4DED-A971-E053DEE116C7}"/>
              </a:ext>
            </a:extLst>
          </p:cNvPr>
          <p:cNvSpPr txBox="1"/>
          <p:nvPr/>
        </p:nvSpPr>
        <p:spPr>
          <a:xfrm>
            <a:off x="11843701" y="11322935"/>
            <a:ext cx="9645554" cy="8956298"/>
          </a:xfrm>
          <a:prstGeom prst="rect">
            <a:avLst/>
          </a:prstGeom>
          <a:noFill/>
        </p:spPr>
        <p:txBody>
          <a:bodyPr wrap="square" rtlCol="0">
            <a:spAutoFit/>
          </a:bodyPr>
          <a:lstStyle/>
          <a:p>
            <a:pPr lvl="0" algn="just"/>
            <a:endParaRPr lang="es-ES" sz="3600" dirty="0">
              <a:solidFill>
                <a:schemeClr val="bg1"/>
              </a:solidFill>
              <a:latin typeface="Bree Serif" panose="020B0604020202020204" charset="0"/>
              <a:ea typeface="Open Sans" panose="020B0606030504020204" pitchFamily="34" charset="0"/>
              <a:cs typeface="Open Sans" panose="020B0606030504020204" pitchFamily="34" charset="0"/>
            </a:endParaRPr>
          </a:p>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El sistema inmunológico es el “ejército natural” que nos mantiene a salvo frente al ataque de virus, bacterias, hongos e incluso células propias que pueden alterarse en nuestro organismo. En cambio, cuando esta red de células destruye tejidos corporales, provoca el crecimiento anormal de algún órgano o cambios funcionales en los mismos, estamos ante un caso de autoinmunidad. </a:t>
            </a:r>
          </a:p>
          <a:p>
            <a:pPr lvl="0" algn="just"/>
            <a:endParaRPr lang="es-ES" sz="3600" dirty="0">
              <a:solidFill>
                <a:schemeClr val="bg1"/>
              </a:solidFill>
              <a:latin typeface="Bree Serif" panose="020B0604020202020204" charset="0"/>
              <a:ea typeface="Open Sans" panose="020B0606030504020204" pitchFamily="34" charset="0"/>
              <a:cs typeface="Open Sans" panose="020B0606030504020204" pitchFamily="34" charset="0"/>
            </a:endParaRPr>
          </a:p>
          <a:p>
            <a:pPr lvl="0" algn="just"/>
            <a:endParaRPr lang="es-ES" sz="3600" dirty="0">
              <a:solidFill>
                <a:schemeClr val="bg1"/>
              </a:solidFill>
              <a:latin typeface="Bree Serif" panose="020B0604020202020204" charset="0"/>
              <a:ea typeface="Open Sans" panose="020B0606030504020204" pitchFamily="34" charset="0"/>
              <a:cs typeface="Open Sans" panose="020B0606030504020204" pitchFamily="34" charset="0"/>
            </a:endParaRPr>
          </a:p>
          <a:p>
            <a:pPr lvl="0" algn="just"/>
            <a:endParaRPr lang="es-ES" sz="3600" dirty="0">
              <a:solidFill>
                <a:schemeClr val="bg1"/>
              </a:solidFill>
              <a:latin typeface="Bree Serif" panose="020B0604020202020204" charset="0"/>
              <a:ea typeface="Open Sans" panose="020B0606030504020204" pitchFamily="34" charset="0"/>
              <a:cs typeface="Open Sans" panose="020B0606030504020204" pitchFamily="34" charset="0"/>
            </a:endParaRPr>
          </a:p>
          <a:p>
            <a:pPr lvl="0" algn="just"/>
            <a:endParaRPr lang="es-ES" sz="3600" dirty="0">
              <a:solidFill>
                <a:schemeClr val="bg1"/>
              </a:solidFill>
              <a:latin typeface="Bree Serif" panose="020B0604020202020204" charset="0"/>
              <a:ea typeface="Open Sans" panose="020B0606030504020204" pitchFamily="34" charset="0"/>
              <a:cs typeface="Open Sans" panose="020B0606030504020204" pitchFamily="34" charset="0"/>
            </a:endParaRPr>
          </a:p>
          <a:p>
            <a:pPr lvl="0" algn="just"/>
            <a:endParaRPr lang="es-ES" sz="3600" dirty="0">
              <a:solidFill>
                <a:schemeClr val="bg1"/>
              </a:solidFill>
              <a:latin typeface="Bree Serif" panose="020B0604020202020204" charset="0"/>
              <a:ea typeface="Open Sans" panose="020B0606030504020204" pitchFamily="34" charset="0"/>
              <a:cs typeface="Open Sans" panose="020B0606030504020204" pitchFamily="34" charset="0"/>
            </a:endParaRPr>
          </a:p>
          <a:p>
            <a:pPr lvl="0" algn="just"/>
            <a:endParaRPr lang="es-ES" sz="3600" dirty="0">
              <a:solidFill>
                <a:schemeClr val="bg1"/>
              </a:solidFill>
              <a:latin typeface="Bree Serif" panose="020B060402020202020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45ECDD11-8FA4-4EBC-9A33-A65B12940149}"/>
              </a:ext>
            </a:extLst>
          </p:cNvPr>
          <p:cNvSpPr txBox="1"/>
          <p:nvPr/>
        </p:nvSpPr>
        <p:spPr>
          <a:xfrm>
            <a:off x="22457675" y="9945978"/>
            <a:ext cx="9722327" cy="12834283"/>
          </a:xfrm>
          <a:prstGeom prst="rect">
            <a:avLst/>
          </a:prstGeom>
          <a:solidFill>
            <a:schemeClr val="tx2">
              <a:lumMod val="75000"/>
            </a:schemeClr>
          </a:solidFill>
        </p:spPr>
        <p:txBody>
          <a:bodyPr wrap="square" rtlCol="0">
            <a:spAutoFit/>
          </a:bodyPr>
          <a:lstStyle/>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La depleción de las células T CD8+ por tratamiento con anticuerpos o por eliminación genética resultó en una disminución de la infiltración de macrófagos M1 dentro de los depósitos de grasa visceral y, consecuentemente, un decremento de mediadores proinflamatorios tales como TNF-α, IL-1, IL-6 y MCP-1, y un mejoramiento en la sensibilidad de la insulina y tolerancia a la glucosa35. Además, cuando las células CD8+ son transferidas a ratones CD8a-/- (deficientes de linfocitos CD8+) se incrementa la infiltración de macrófagos M1 al tejido adiposo, los niveles de expresión de IL-6 y TNF-α y se agrava la intolerancia a la glucosa y resistencia a la insulina35. En conjunto, estos hallazgos sugieren que la obesidad promueve la activación de células T CD8+ en el tejido adiposo, que, a su vez, conduce al reclutamiento, diferenciación y activación de los macrófagos a través de mediadores proinflamatorios, lo que conduce finalmente a la resistencia a la insulina y la DM</a:t>
            </a:r>
            <a:r>
              <a:rPr lang="en-US" sz="3600" dirty="0">
                <a:solidFill>
                  <a:schemeClr val="bg1"/>
                </a:solidFill>
                <a:latin typeface="Bree Serif" panose="020B0604020202020204" charset="0"/>
                <a:ea typeface="Open Sans" panose="020B0606030504020204" pitchFamily="34" charset="0"/>
                <a:cs typeface="Open Sans" panose="020B0606030504020204" pitchFamily="34" charset="0"/>
              </a:rPr>
              <a:t>.</a:t>
            </a:r>
          </a:p>
        </p:txBody>
      </p:sp>
      <p:sp>
        <p:nvSpPr>
          <p:cNvPr id="21" name="Rectangle 20">
            <a:extLst>
              <a:ext uri="{FF2B5EF4-FFF2-40B4-BE49-F238E27FC236}">
                <a16:creationId xmlns:a16="http://schemas.microsoft.com/office/drawing/2014/main" id="{C59F2BED-4EC3-48A3-AA9E-8C76922558DA}"/>
              </a:ext>
            </a:extLst>
          </p:cNvPr>
          <p:cNvSpPr/>
          <p:nvPr/>
        </p:nvSpPr>
        <p:spPr>
          <a:xfrm>
            <a:off x="22422989" y="8565086"/>
            <a:ext cx="9791700" cy="839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2D3C50"/>
                </a:solidFill>
                <a:latin typeface="Bree Serif" panose="02000503040000020004" pitchFamily="2" charset="0"/>
              </a:rPr>
              <a:t>SISTEMA INMUNE EN LA DIABETES</a:t>
            </a:r>
          </a:p>
        </p:txBody>
      </p:sp>
      <p:sp>
        <p:nvSpPr>
          <p:cNvPr id="22" name="TextBox 21">
            <a:extLst>
              <a:ext uri="{FF2B5EF4-FFF2-40B4-BE49-F238E27FC236}">
                <a16:creationId xmlns:a16="http://schemas.microsoft.com/office/drawing/2014/main" id="{AD0C73EF-79B2-4B79-A795-62DA7C25D937}"/>
              </a:ext>
            </a:extLst>
          </p:cNvPr>
          <p:cNvSpPr txBox="1"/>
          <p:nvPr/>
        </p:nvSpPr>
        <p:spPr>
          <a:xfrm>
            <a:off x="33036964" y="15801084"/>
            <a:ext cx="9791025" cy="7848302"/>
          </a:xfrm>
          <a:prstGeom prst="rect">
            <a:avLst/>
          </a:prstGeom>
          <a:solidFill>
            <a:schemeClr val="tx1">
              <a:lumMod val="65000"/>
              <a:lumOff val="3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lvl="0" algn="just"/>
            <a:r>
              <a:rPr lang="es-ES" sz="3600" dirty="0">
                <a:solidFill>
                  <a:schemeClr val="bg1"/>
                </a:solidFill>
                <a:latin typeface="Bree Serif" panose="020B0604020202020204" charset="0"/>
                <a:ea typeface="Open Sans" panose="020B0606030504020204" pitchFamily="34" charset="0"/>
                <a:cs typeface="Open Sans" panose="020B0606030504020204" pitchFamily="34" charset="0"/>
              </a:rPr>
              <a:t>Existen enfoques terapéuticos ante la diabetes que potencia las propiedades antiinflamatorias de las células T y de los mastocitos. Tanto la diabetes tipo 1 como la de tipo 2 suponen una producción anormal de insulina. Sólo la de tipo 1 se considera como una enfermedad autoinmune, porque el sistema inmunológico ataca las células beta del páncreas que se encargan de producir la insulina. Hasta ahora se creía que la diabetes de tipo 2 era una enfermedad estrictamente metabólica, pero se ha demostrado  que el sistema inmunológico también interviene de forma crucial.</a:t>
            </a:r>
            <a:endParaRPr lang="en-US" sz="3600" dirty="0">
              <a:solidFill>
                <a:schemeClr val="bg1"/>
              </a:solidFill>
              <a:latin typeface="Bree Serif" panose="020B060402020202020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9EC2338B-4C2C-41CF-9F5C-6287CBAF3E7A}"/>
              </a:ext>
            </a:extLst>
          </p:cNvPr>
          <p:cNvSpPr/>
          <p:nvPr/>
        </p:nvSpPr>
        <p:spPr>
          <a:xfrm>
            <a:off x="33269508" y="24081062"/>
            <a:ext cx="9619971" cy="969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2D3C50"/>
                </a:solidFill>
                <a:latin typeface="Bree Serif" panose="02000503040000020004" pitchFamily="2" charset="0"/>
              </a:rPr>
              <a:t>CONCLUSIONES</a:t>
            </a:r>
          </a:p>
        </p:txBody>
      </p:sp>
      <p:sp>
        <p:nvSpPr>
          <p:cNvPr id="24" name="TextBox 23">
            <a:extLst>
              <a:ext uri="{FF2B5EF4-FFF2-40B4-BE49-F238E27FC236}">
                <a16:creationId xmlns:a16="http://schemas.microsoft.com/office/drawing/2014/main" id="{7E7FC927-124E-4EB7-9F44-39B075F9F524}"/>
              </a:ext>
            </a:extLst>
          </p:cNvPr>
          <p:cNvSpPr txBox="1"/>
          <p:nvPr/>
        </p:nvSpPr>
        <p:spPr>
          <a:xfrm>
            <a:off x="22710377" y="29196101"/>
            <a:ext cx="9722327" cy="2677656"/>
          </a:xfrm>
          <a:prstGeom prst="rect">
            <a:avLst/>
          </a:prstGeom>
          <a:noFill/>
        </p:spPr>
        <p:txBody>
          <a:bodyPr wrap="square" rtlCol="0">
            <a:spAutoFit/>
          </a:bodyPr>
          <a:lstStyle/>
          <a:p>
            <a:pPr lvl="0"/>
            <a:r>
              <a:rPr lang="en-US" sz="2400" dirty="0">
                <a:solidFill>
                  <a:schemeClr val="bg1"/>
                </a:solidFill>
                <a:latin typeface="Bree Serif" panose="020B060402020202020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https://www.niddk.nih.gov/health-information/informacion-de-la-salud/diabetes/informacion-general/que-es</a:t>
            </a:r>
            <a:endParaRPr lang="en-US" sz="2400" dirty="0">
              <a:solidFill>
                <a:schemeClr val="bg1"/>
              </a:solidFill>
              <a:latin typeface="Bree Serif" panose="020B0604020202020204" charset="0"/>
              <a:ea typeface="Open Sans" panose="020B0606030504020204" pitchFamily="34" charset="0"/>
              <a:cs typeface="Open Sans" panose="020B0606030504020204" pitchFamily="34" charset="0"/>
            </a:endParaRPr>
          </a:p>
          <a:p>
            <a:pPr lvl="0"/>
            <a:endParaRPr lang="en-US" sz="2400" dirty="0">
              <a:solidFill>
                <a:schemeClr val="bg1"/>
              </a:solidFill>
              <a:latin typeface="Bree Serif" panose="020B0604020202020204" charset="0"/>
              <a:ea typeface="Open Sans" panose="020B0606030504020204" pitchFamily="34" charset="0"/>
              <a:cs typeface="Open Sans" panose="020B0606030504020204" pitchFamily="34" charset="0"/>
            </a:endParaRPr>
          </a:p>
          <a:p>
            <a:pPr lvl="0"/>
            <a:r>
              <a:rPr lang="es-ES" sz="2400" dirty="0">
                <a:solidFill>
                  <a:schemeClr val="bg1"/>
                </a:solidFill>
                <a:latin typeface="Bree Serif" panose="020B0604020202020204" charset="0"/>
              </a:rPr>
              <a:t>Células de la inmunidad innata y adaptativa en la diabetes mellitus tipo 2 y obesidad Juan Manuel Guzmán-Flores y Sergio López-Briones* Departamento de Ciencias Médicas, División de Ciencias de la Salud, Campus León, Universidad de Guanajuato, </a:t>
            </a:r>
            <a:r>
              <a:rPr lang="es-ES" sz="2400" dirty="0" err="1">
                <a:solidFill>
                  <a:schemeClr val="bg1"/>
                </a:solidFill>
                <a:latin typeface="Bree Serif" panose="020B0604020202020204" charset="0"/>
              </a:rPr>
              <a:t>Gto</a:t>
            </a:r>
            <a:r>
              <a:rPr lang="es-ES" sz="2400" dirty="0">
                <a:solidFill>
                  <a:schemeClr val="bg1"/>
                </a:solidFill>
                <a:latin typeface="Bree Serif" panose="020B0604020202020204" charset="0"/>
              </a:rPr>
              <a:t>., México </a:t>
            </a:r>
            <a:endParaRPr lang="en-US" sz="2400" dirty="0">
              <a:solidFill>
                <a:schemeClr val="bg1"/>
              </a:solidFill>
              <a:latin typeface="Bree Serif" panose="020B060402020202020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BBB0E07D-E054-42DE-A138-31D324E10705}"/>
              </a:ext>
            </a:extLst>
          </p:cNvPr>
          <p:cNvSpPr/>
          <p:nvPr/>
        </p:nvSpPr>
        <p:spPr>
          <a:xfrm>
            <a:off x="22710229" y="28098539"/>
            <a:ext cx="9791700" cy="839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2D3C50"/>
                </a:solidFill>
                <a:latin typeface="Bree Serif" panose="02000503040000020004" pitchFamily="2" charset="0"/>
              </a:rPr>
              <a:t>BIBLIOGRAFÍA</a:t>
            </a:r>
          </a:p>
        </p:txBody>
      </p:sp>
      <p:pic>
        <p:nvPicPr>
          <p:cNvPr id="1038" name="Picture 14" descr="Resultado de imagen para DIABETES PNG">
            <a:extLst>
              <a:ext uri="{FF2B5EF4-FFF2-40B4-BE49-F238E27FC236}">
                <a16:creationId xmlns:a16="http://schemas.microsoft.com/office/drawing/2014/main" id="{C5453E7A-CCA5-40CB-997E-EB1BA3F98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5081" y="18000814"/>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para DIABETES sintomas PNG">
            <a:extLst>
              <a:ext uri="{FF2B5EF4-FFF2-40B4-BE49-F238E27FC236}">
                <a16:creationId xmlns:a16="http://schemas.microsoft.com/office/drawing/2014/main" id="{C73AEF0F-F772-4A0F-B2C7-B6AFC7137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965" y="8095354"/>
            <a:ext cx="10173337" cy="236956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istema inmunolÃ³gico y diabetes">
            <a:extLst>
              <a:ext uri="{FF2B5EF4-FFF2-40B4-BE49-F238E27FC236}">
                <a16:creationId xmlns:a16="http://schemas.microsoft.com/office/drawing/2014/main" id="{19206408-4E21-4011-BEEF-2666A47E0E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1556" y="23351977"/>
            <a:ext cx="81534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0C7B0F2-B11A-4287-B133-E5DADE602DC9}"/>
              </a:ext>
            </a:extLst>
          </p:cNvPr>
          <p:cNvSpPr txBox="1"/>
          <p:nvPr/>
        </p:nvSpPr>
        <p:spPr>
          <a:xfrm>
            <a:off x="11803718" y="23887565"/>
            <a:ext cx="9722327" cy="8032968"/>
          </a:xfrm>
          <a:prstGeom prst="rect">
            <a:avLst/>
          </a:prstGeom>
          <a:noFill/>
        </p:spPr>
        <p:txBody>
          <a:bodyPr wrap="square" rtlCol="0">
            <a:spAutoFit/>
          </a:bodyPr>
          <a:lstStyle/>
          <a:p>
            <a:pPr lvl="0" algn="just"/>
            <a:r>
              <a:rPr lang="es-ES" sz="3600" dirty="0">
                <a:solidFill>
                  <a:prstClr val="white"/>
                </a:solidFill>
                <a:latin typeface="Bree Serif" panose="020B0604020202020204" charset="0"/>
                <a:ea typeface="Open Sans" panose="020B0606030504020204" pitchFamily="34" charset="0"/>
                <a:cs typeface="Open Sans" panose="020B0606030504020204" pitchFamily="34" charset="0"/>
              </a:rPr>
              <a:t>Desde que se reportó un incremento en la frecuencia de células CD3+ en tejido adiposo de ratones y humanos obesos relacionados con resistencia a la insulina e inflamación, ha habido un aumento en la evidencia de la participación de las células CD4+ y CD8+ con el inicio y progresión de la obesidad y DM </a:t>
            </a:r>
          </a:p>
          <a:p>
            <a:pPr lvl="0" algn="just"/>
            <a:endParaRPr lang="es-ES" sz="3600" dirty="0">
              <a:solidFill>
                <a:prstClr val="white"/>
              </a:solidFill>
              <a:latin typeface="Bree Serif" panose="020B0604020202020204" charset="0"/>
              <a:ea typeface="Open Sans" panose="020B0606030504020204" pitchFamily="34" charset="0"/>
              <a:cs typeface="Open Sans" panose="020B0606030504020204" pitchFamily="34" charset="0"/>
            </a:endParaRPr>
          </a:p>
          <a:p>
            <a:pPr lvl="0" algn="just"/>
            <a:r>
              <a:rPr lang="es-ES" sz="3200" dirty="0">
                <a:solidFill>
                  <a:prstClr val="white"/>
                </a:solidFill>
                <a:latin typeface="Bree Serif" panose="020B0604020202020204" charset="0"/>
                <a:ea typeface="Open Sans" panose="020B0606030504020204" pitchFamily="34" charset="0"/>
                <a:cs typeface="Open Sans" panose="020B0606030504020204" pitchFamily="34" charset="0"/>
              </a:rPr>
              <a:t>Distintos estudios han evaluado la participación de las células CD8+ en el tejido adiposo. Entre estos se  ha encontrado infiltración de células CD8+ en tejido adiposo visceral en un modelo experimental de obesidad inducida por DRG, incluso antes de la migración de macrófagos a este tejidos</a:t>
            </a:r>
          </a:p>
          <a:p>
            <a:pPr lvl="0" algn="just"/>
            <a:endParaRPr lang="es-ES" sz="3600" dirty="0">
              <a:solidFill>
                <a:prstClr val="white"/>
              </a:solidFill>
              <a:latin typeface="Bree Serif" panose="020B0604020202020204" charset="0"/>
              <a:ea typeface="Open Sans" panose="020B0606030504020204" pitchFamily="34" charset="0"/>
              <a:cs typeface="Open Sans" panose="020B0606030504020204" pitchFamily="34" charset="0"/>
            </a:endParaRPr>
          </a:p>
        </p:txBody>
      </p:sp>
      <p:pic>
        <p:nvPicPr>
          <p:cNvPr id="6" name="Imagen 5">
            <a:extLst>
              <a:ext uri="{FF2B5EF4-FFF2-40B4-BE49-F238E27FC236}">
                <a16:creationId xmlns:a16="http://schemas.microsoft.com/office/drawing/2014/main" id="{607B0DB9-A1FC-4468-B640-D0BA3CF04FC5}"/>
              </a:ext>
            </a:extLst>
          </p:cNvPr>
          <p:cNvPicPr>
            <a:picLocks noChangeAspect="1"/>
          </p:cNvPicPr>
          <p:nvPr/>
        </p:nvPicPr>
        <p:blipFill>
          <a:blip r:embed="rId6"/>
          <a:stretch>
            <a:fillRect/>
          </a:stretch>
        </p:blipFill>
        <p:spPr>
          <a:xfrm>
            <a:off x="33157432" y="8500068"/>
            <a:ext cx="9791025" cy="969348"/>
          </a:xfrm>
          <a:prstGeom prst="rect">
            <a:avLst/>
          </a:prstGeom>
        </p:spPr>
      </p:pic>
      <p:pic>
        <p:nvPicPr>
          <p:cNvPr id="7" name="Imagen 6">
            <a:extLst>
              <a:ext uri="{FF2B5EF4-FFF2-40B4-BE49-F238E27FC236}">
                <a16:creationId xmlns:a16="http://schemas.microsoft.com/office/drawing/2014/main" id="{6936E865-D5B5-42B4-8121-59F27A3B79D9}"/>
              </a:ext>
            </a:extLst>
          </p:cNvPr>
          <p:cNvPicPr>
            <a:picLocks noChangeAspect="1"/>
          </p:cNvPicPr>
          <p:nvPr/>
        </p:nvPicPr>
        <p:blipFill>
          <a:blip r:embed="rId7"/>
          <a:stretch>
            <a:fillRect/>
          </a:stretch>
        </p:blipFill>
        <p:spPr>
          <a:xfrm>
            <a:off x="33276435" y="9750518"/>
            <a:ext cx="9312082" cy="5587249"/>
          </a:xfrm>
          <a:prstGeom prst="rect">
            <a:avLst/>
          </a:prstGeom>
        </p:spPr>
      </p:pic>
      <p:sp>
        <p:nvSpPr>
          <p:cNvPr id="8" name="CuadroTexto 7">
            <a:extLst>
              <a:ext uri="{FF2B5EF4-FFF2-40B4-BE49-F238E27FC236}">
                <a16:creationId xmlns:a16="http://schemas.microsoft.com/office/drawing/2014/main" id="{BF91CCED-3FB7-4CEA-BD09-4E5DA4279E19}"/>
              </a:ext>
            </a:extLst>
          </p:cNvPr>
          <p:cNvSpPr txBox="1"/>
          <p:nvPr/>
        </p:nvSpPr>
        <p:spPr>
          <a:xfrm>
            <a:off x="33242958" y="25609838"/>
            <a:ext cx="9619971" cy="6186309"/>
          </a:xfrm>
          <a:prstGeom prst="rect">
            <a:avLst/>
          </a:prstGeom>
          <a:noFill/>
        </p:spPr>
        <p:txBody>
          <a:bodyPr wrap="square" rtlCol="0">
            <a:spAutoFit/>
          </a:bodyPr>
          <a:lstStyle/>
          <a:p>
            <a:pPr algn="just"/>
            <a:r>
              <a:rPr lang="es-ES" sz="3600" dirty="0">
                <a:solidFill>
                  <a:schemeClr val="bg1"/>
                </a:solidFill>
                <a:latin typeface="Bree Serif" panose="020B0604020202020204" charset="0"/>
              </a:rPr>
              <a:t>Podemos deducir que la diabetes es una enfermedad de muchos orígenes, genéticos, autoinmunes y metabólicos.-la diabetes predispone a que el cuerpo tenga menos inflamación que en procesos agudos puede ser fatal ya que eso uno de los primeros mecanismos de defensa del cuerpo.</a:t>
            </a:r>
          </a:p>
          <a:p>
            <a:pPr algn="just"/>
            <a:r>
              <a:rPr lang="es-ES" sz="3600" dirty="0">
                <a:solidFill>
                  <a:schemeClr val="bg1"/>
                </a:solidFill>
                <a:latin typeface="Bree Serif" panose="020B0604020202020204" charset="0"/>
              </a:rPr>
              <a:t>Las células del sistema autoinmunes pueden atacar los </a:t>
            </a:r>
            <a:r>
              <a:rPr lang="es-ES" sz="3600" dirty="0" err="1">
                <a:solidFill>
                  <a:schemeClr val="bg1"/>
                </a:solidFill>
                <a:latin typeface="Bree Serif" panose="020B0604020202020204" charset="0"/>
              </a:rPr>
              <a:t>insulino</a:t>
            </a:r>
            <a:r>
              <a:rPr lang="es-ES" sz="3600" dirty="0">
                <a:solidFill>
                  <a:schemeClr val="bg1"/>
                </a:solidFill>
                <a:latin typeface="Bree Serif" panose="020B0604020202020204" charset="0"/>
              </a:rPr>
              <a:t>-receptores y células beta haciendo que esta sea una enfermedad que sea causada por estos manifiestos.</a:t>
            </a:r>
          </a:p>
        </p:txBody>
      </p:sp>
      <p:pic>
        <p:nvPicPr>
          <p:cNvPr id="40" name="Imagen 39">
            <a:extLst>
              <a:ext uri="{FF2B5EF4-FFF2-40B4-BE49-F238E27FC236}">
                <a16:creationId xmlns:a16="http://schemas.microsoft.com/office/drawing/2014/main" id="{5E54FE60-9743-4330-8B68-1B378FB8B822}"/>
              </a:ext>
            </a:extLst>
          </p:cNvPr>
          <p:cNvPicPr>
            <a:picLocks noChangeAspect="1"/>
          </p:cNvPicPr>
          <p:nvPr/>
        </p:nvPicPr>
        <p:blipFill>
          <a:blip r:embed="rId8"/>
          <a:stretch>
            <a:fillRect/>
          </a:stretch>
        </p:blipFill>
        <p:spPr>
          <a:xfrm>
            <a:off x="0" y="227364"/>
            <a:ext cx="43891200" cy="7316212"/>
          </a:xfrm>
          <a:prstGeom prst="rect">
            <a:avLst/>
          </a:prstGeom>
        </p:spPr>
      </p:pic>
      <p:sp>
        <p:nvSpPr>
          <p:cNvPr id="14" name="Text Placeholder 5">
            <a:extLst>
              <a:ext uri="{FF2B5EF4-FFF2-40B4-BE49-F238E27FC236}">
                <a16:creationId xmlns:a16="http://schemas.microsoft.com/office/drawing/2014/main" id="{96D93ECD-B6C6-4112-90D7-E231945E1F30}"/>
              </a:ext>
            </a:extLst>
          </p:cNvPr>
          <p:cNvSpPr txBox="1"/>
          <p:nvPr/>
        </p:nvSpPr>
        <p:spPr>
          <a:xfrm>
            <a:off x="3055543" y="3877030"/>
            <a:ext cx="39309371" cy="1381503"/>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4029542">
              <a:spcBef>
                <a:spcPct val="20000"/>
              </a:spcBef>
              <a:defRPr/>
            </a:pPr>
            <a:r>
              <a:rPr lang="es-ES" sz="7200" dirty="0">
                <a:solidFill>
                  <a:srgbClr val="2D3C50"/>
                </a:solidFill>
                <a:latin typeface="Bree Serif" panose="02000503040000020004" pitchFamily="2" charset="0"/>
                <a:cs typeface="Calibri" panose="020F0502020204030204" pitchFamily="34" charset="0"/>
              </a:rPr>
              <a:t>¿COMO Y DE QUÉ MANERA AFECTA  LA DIABETES MELLITUS AL SISTEMA INMUNE?</a:t>
            </a:r>
            <a:endParaRPr lang="en-US" sz="7200" dirty="0">
              <a:solidFill>
                <a:srgbClr val="2D3C50"/>
              </a:solidFill>
              <a:latin typeface="Bree Serif" panose="02000503040000020004" pitchFamily="2" charset="0"/>
              <a:cs typeface="Calibri" panose="020F0502020204030204" pitchFamily="34" charset="0"/>
            </a:endParaRPr>
          </a:p>
        </p:txBody>
      </p:sp>
      <p:sp>
        <p:nvSpPr>
          <p:cNvPr id="15" name="Text Placeholder 5">
            <a:extLst>
              <a:ext uri="{FF2B5EF4-FFF2-40B4-BE49-F238E27FC236}">
                <a16:creationId xmlns:a16="http://schemas.microsoft.com/office/drawing/2014/main" id="{3372A251-F0BA-4160-BA4B-E2D8E2D287AA}"/>
              </a:ext>
            </a:extLst>
          </p:cNvPr>
          <p:cNvSpPr txBox="1"/>
          <p:nvPr/>
        </p:nvSpPr>
        <p:spPr>
          <a:xfrm>
            <a:off x="3279146" y="5220851"/>
            <a:ext cx="39309371" cy="1218795"/>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r">
              <a:defRPr/>
            </a:pPr>
            <a:r>
              <a:rPr lang="en-US" sz="3600" dirty="0">
                <a:solidFill>
                  <a:srgbClr val="2D3C50"/>
                </a:solidFill>
                <a:latin typeface="Bree Serif" panose="020B0604020202020204" charset="0"/>
                <a:ea typeface="Open Sans" panose="020B0606030504020204" pitchFamily="34" charset="0"/>
                <a:cs typeface="Open Sans" panose="020B0606030504020204" pitchFamily="34" charset="0"/>
              </a:rPr>
              <a:t>Paola Rios Madera, Ivonne Montoya Clavijo, Sandra </a:t>
            </a:r>
            <a:r>
              <a:rPr lang="en-US" sz="3600" dirty="0" err="1">
                <a:solidFill>
                  <a:srgbClr val="2D3C50"/>
                </a:solidFill>
                <a:latin typeface="Bree Serif" panose="020B0604020202020204" charset="0"/>
                <a:ea typeface="Open Sans" panose="020B0606030504020204" pitchFamily="34" charset="0"/>
                <a:cs typeface="Open Sans" panose="020B0606030504020204" pitchFamily="34" charset="0"/>
              </a:rPr>
              <a:t>Padrón</a:t>
            </a:r>
            <a:r>
              <a:rPr lang="en-US" sz="3600" dirty="0">
                <a:solidFill>
                  <a:srgbClr val="2D3C50"/>
                </a:solidFill>
                <a:latin typeface="Bree Serif" panose="020B0604020202020204" charset="0"/>
                <a:ea typeface="Open Sans" panose="020B0606030504020204" pitchFamily="34" charset="0"/>
                <a:cs typeface="Open Sans" panose="020B0606030504020204" pitchFamily="34" charset="0"/>
              </a:rPr>
              <a:t> R, Victor Rodriguez, </a:t>
            </a:r>
            <a:r>
              <a:rPr lang="en-US" sz="3600" dirty="0" err="1">
                <a:solidFill>
                  <a:srgbClr val="2D3C50"/>
                </a:solidFill>
                <a:latin typeface="Bree Serif" panose="020B0604020202020204" charset="0"/>
                <a:ea typeface="Open Sans" panose="020B0606030504020204" pitchFamily="34" charset="0"/>
                <a:cs typeface="Open Sans" panose="020B0606030504020204" pitchFamily="34" charset="0"/>
              </a:rPr>
              <a:t>Marcio</a:t>
            </a:r>
            <a:r>
              <a:rPr lang="en-US" sz="3600" dirty="0">
                <a:solidFill>
                  <a:srgbClr val="2D3C50"/>
                </a:solidFill>
                <a:latin typeface="Bree Serif" panose="020B0604020202020204" charset="0"/>
                <a:ea typeface="Open Sans" panose="020B0606030504020204" pitchFamily="34" charset="0"/>
                <a:cs typeface="Open Sans" panose="020B0606030504020204" pitchFamily="34" charset="0"/>
              </a:rPr>
              <a:t> Cespedes, Andres </a:t>
            </a:r>
            <a:r>
              <a:rPr lang="en-US" sz="3600" dirty="0" err="1">
                <a:solidFill>
                  <a:srgbClr val="2D3C50"/>
                </a:solidFill>
                <a:latin typeface="Bree Serif" panose="020B0604020202020204" charset="0"/>
                <a:ea typeface="Open Sans" panose="020B0606030504020204" pitchFamily="34" charset="0"/>
                <a:cs typeface="Open Sans" panose="020B0606030504020204" pitchFamily="34" charset="0"/>
              </a:rPr>
              <a:t>Losada</a:t>
            </a:r>
            <a:endParaRPr lang="en-US" sz="3600" dirty="0">
              <a:solidFill>
                <a:srgbClr val="2D3C50"/>
              </a:solidFill>
              <a:latin typeface="Bree Serif" panose="020B0604020202020204" charset="0"/>
              <a:ea typeface="Open Sans" panose="020B0606030504020204" pitchFamily="34" charset="0"/>
              <a:cs typeface="Open Sans" panose="020B0606030504020204" pitchFamily="34" charset="0"/>
            </a:endParaRPr>
          </a:p>
          <a:p>
            <a:pPr algn="r">
              <a:defRPr/>
            </a:pPr>
            <a:r>
              <a:rPr lang="en-US" sz="3600" dirty="0">
                <a:solidFill>
                  <a:srgbClr val="2D3C50"/>
                </a:solidFill>
                <a:latin typeface="Bree Serif" panose="020B0604020202020204" charset="0"/>
                <a:ea typeface="Open Sans" panose="020B0606030504020204" pitchFamily="34" charset="0"/>
                <a:cs typeface="Open Sans" panose="020B0606030504020204" pitchFamily="34" charset="0"/>
              </a:rPr>
              <a:t>ESCUELA DE MEDICINA IV SEMESTRE 2019-I</a:t>
            </a:r>
          </a:p>
        </p:txBody>
      </p:sp>
      <p:pic>
        <p:nvPicPr>
          <p:cNvPr id="13" name="Imagen 12">
            <a:extLst>
              <a:ext uri="{FF2B5EF4-FFF2-40B4-BE49-F238E27FC236}">
                <a16:creationId xmlns:a16="http://schemas.microsoft.com/office/drawing/2014/main" id="{EADA41FB-BE82-424F-A1CC-E6DDE953D606}"/>
              </a:ext>
            </a:extLst>
          </p:cNvPr>
          <p:cNvPicPr>
            <a:picLocks noChangeAspect="1"/>
          </p:cNvPicPr>
          <p:nvPr/>
        </p:nvPicPr>
        <p:blipFill>
          <a:blip r:embed="rId9"/>
          <a:stretch>
            <a:fillRect/>
          </a:stretch>
        </p:blipFill>
        <p:spPr>
          <a:xfrm>
            <a:off x="2697967" y="-47712"/>
            <a:ext cx="37810669" cy="5139373"/>
          </a:xfrm>
          <a:prstGeom prst="rect">
            <a:avLst/>
          </a:prstGeom>
        </p:spPr>
      </p:pic>
      <p:pic>
        <p:nvPicPr>
          <p:cNvPr id="16" name="Imagen 15">
            <a:extLst>
              <a:ext uri="{FF2B5EF4-FFF2-40B4-BE49-F238E27FC236}">
                <a16:creationId xmlns:a16="http://schemas.microsoft.com/office/drawing/2014/main" id="{F9B58C0B-91AA-4F8A-BB31-37B55DB8F6A8}"/>
              </a:ext>
            </a:extLst>
          </p:cNvPr>
          <p:cNvPicPr>
            <a:picLocks noChangeAspect="1"/>
          </p:cNvPicPr>
          <p:nvPr/>
        </p:nvPicPr>
        <p:blipFill>
          <a:blip r:embed="rId10"/>
          <a:stretch>
            <a:fillRect/>
          </a:stretch>
        </p:blipFill>
        <p:spPr>
          <a:xfrm>
            <a:off x="939944" y="814451"/>
            <a:ext cx="4042119" cy="4042119"/>
          </a:xfrm>
          <a:prstGeom prst="rect">
            <a:avLst/>
          </a:prstGeom>
        </p:spPr>
      </p:pic>
    </p:spTree>
    <p:extLst>
      <p:ext uri="{BB962C8B-B14F-4D97-AF65-F5344CB8AC3E}">
        <p14:creationId xmlns:p14="http://schemas.microsoft.com/office/powerpoint/2010/main" val="244918079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mprehensivecrims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790</Words>
  <Application>Microsoft Office PowerPoint</Application>
  <PresentationFormat>Personalizado</PresentationFormat>
  <Paragraphs>33</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Bree Serif</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Ivonne</cp:lastModifiedBy>
  <cp:revision>45</cp:revision>
  <dcterms:created xsi:type="dcterms:W3CDTF">2015-06-02T17:01:52Z</dcterms:created>
  <dcterms:modified xsi:type="dcterms:W3CDTF">2019-04-10T04:14:18Z</dcterms:modified>
</cp:coreProperties>
</file>